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Medium" panose="00000600000000000000" pitchFamily="2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E4D"/>
    <a:srgbClr val="01447D"/>
    <a:srgbClr val="E4E5E3"/>
    <a:srgbClr val="BFCD31"/>
    <a:srgbClr val="DED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/>
    <p:restoredTop sz="89442"/>
  </p:normalViewPr>
  <p:slideViewPr>
    <p:cSldViewPr snapToGrid="0" snapToObjects="1">
      <p:cViewPr>
        <p:scale>
          <a:sx n="88" d="100"/>
          <a:sy n="88" d="100"/>
        </p:scale>
        <p:origin x="581" y="-27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32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E0F219-C682-FF48-B638-BFCA1E6EF6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8AF123-3AF8-5B47-9B4A-5C069983CF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A860D-555B-614B-82A8-1074B203906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D56E5-969A-A24A-BE8F-927B2973BE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F33AE-EB78-E644-A357-F3B8C29157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C25E1-9A5F-A84E-B404-68B02C9AC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2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BF4E-F992-2B48-91D1-C7B145A0AED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BD736-6567-F14B-A455-9DD80BF4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BD736-6567-F14B-A455-9DD80BF4BF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1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7F319-6FAE-009A-331D-973C28230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811" t="4535" r="870" b="13448"/>
          <a:stretch/>
        </p:blipFill>
        <p:spPr>
          <a:xfrm>
            <a:off x="0" y="0"/>
            <a:ext cx="6992384" cy="48150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BE6BC5-F2D3-3486-F9D0-87D74965D298}"/>
              </a:ext>
            </a:extLst>
          </p:cNvPr>
          <p:cNvSpPr/>
          <p:nvPr userDrawn="1"/>
        </p:nvSpPr>
        <p:spPr>
          <a:xfrm>
            <a:off x="-919" y="243610"/>
            <a:ext cx="6880241" cy="4231255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ackground_Cover">
            <a:extLst>
              <a:ext uri="{FF2B5EF4-FFF2-40B4-BE49-F238E27FC236}">
                <a16:creationId xmlns:a16="http://schemas.microsoft.com/office/drawing/2014/main" id="{007D448A-3ACA-8A4C-AC0D-1FF185C149B2}"/>
              </a:ext>
            </a:extLst>
          </p:cNvPr>
          <p:cNvSpPr/>
          <p:nvPr userDrawn="1"/>
        </p:nvSpPr>
        <p:spPr>
          <a:xfrm flipV="1">
            <a:off x="0" y="4343398"/>
            <a:ext cx="7772400" cy="571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tlCol="0" anchor="ctr"/>
          <a:lstStyle/>
          <a:p>
            <a:pPr algn="l"/>
            <a:endParaRPr lang="en-US" sz="800" b="0" i="0" dirty="0">
              <a:solidFill>
                <a:srgbClr val="01447D"/>
              </a:solidFill>
              <a:latin typeface="Montserrat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1C27C5-F573-D046-9040-3491AAD8A76C}"/>
              </a:ext>
            </a:extLst>
          </p:cNvPr>
          <p:cNvSpPr/>
          <p:nvPr userDrawn="1"/>
        </p:nvSpPr>
        <p:spPr>
          <a:xfrm>
            <a:off x="0" y="0"/>
            <a:ext cx="228600" cy="4393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2ACD7-60D1-CB42-B485-76BD1D1A4FF7}"/>
              </a:ext>
            </a:extLst>
          </p:cNvPr>
          <p:cNvSpPr/>
          <p:nvPr userDrawn="1"/>
        </p:nvSpPr>
        <p:spPr>
          <a:xfrm>
            <a:off x="7543800" y="0"/>
            <a:ext cx="228600" cy="4393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577FE6-655F-1847-85BC-E29F7BCBD188}"/>
              </a:ext>
            </a:extLst>
          </p:cNvPr>
          <p:cNvSpPr/>
          <p:nvPr userDrawn="1"/>
        </p:nvSpPr>
        <p:spPr>
          <a:xfrm rot="5400000">
            <a:off x="3771900" y="-3771900"/>
            <a:ext cx="228600" cy="777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938952DB-12E2-1446-B234-A081A2FC22D6}"/>
              </a:ext>
            </a:extLst>
          </p:cNvPr>
          <p:cNvSpPr/>
          <p:nvPr userDrawn="1"/>
        </p:nvSpPr>
        <p:spPr>
          <a:xfrm>
            <a:off x="228932" y="9384422"/>
            <a:ext cx="7313949" cy="446648"/>
          </a:xfrm>
          <a:prstGeom prst="rect">
            <a:avLst/>
          </a:prstGeom>
          <a:solidFill>
            <a:srgbClr val="BFC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tlCol="0" anchor="ctr"/>
          <a:lstStyle/>
          <a:p>
            <a:pPr algn="l"/>
            <a:r>
              <a:rPr lang="en-US" sz="800" b="0" i="0" dirty="0">
                <a:solidFill>
                  <a:srgbClr val="01447D"/>
                </a:solidFill>
                <a:latin typeface="Montserrat" pitchFamily="2" charset="77"/>
              </a:rPr>
              <a:t>© 2023 Society of Cable Telecommunications Engineers, Inc. a subsidiary of </a:t>
            </a:r>
            <a:r>
              <a:rPr lang="en-US" sz="800" b="0" i="0" dirty="0" err="1">
                <a:solidFill>
                  <a:srgbClr val="01447D"/>
                </a:solidFill>
                <a:latin typeface="Montserrat" pitchFamily="2" charset="77"/>
              </a:rPr>
              <a:t>CableLabs</a:t>
            </a:r>
            <a:r>
              <a:rPr lang="en-US" sz="800" b="0" i="0" dirty="0">
                <a:solidFill>
                  <a:srgbClr val="01447D"/>
                </a:solidFill>
                <a:latin typeface="Montserrat" pitchFamily="2" charset="77"/>
              </a:rPr>
              <a:t>. </a:t>
            </a:r>
          </a:p>
        </p:txBody>
      </p:sp>
      <p:pic>
        <p:nvPicPr>
          <p:cNvPr id="13" name="Slant">
            <a:extLst>
              <a:ext uri="{FF2B5EF4-FFF2-40B4-BE49-F238E27FC236}">
                <a16:creationId xmlns:a16="http://schemas.microsoft.com/office/drawing/2014/main" id="{60F82549-100A-0B4B-8D02-748B721CD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0685"/>
          <a:stretch/>
        </p:blipFill>
        <p:spPr>
          <a:xfrm>
            <a:off x="5029617" y="0"/>
            <a:ext cx="2742783" cy="4356100"/>
          </a:xfrm>
          <a:prstGeom prst="rect">
            <a:avLst/>
          </a:prstGeom>
          <a:effectLst/>
        </p:spPr>
      </p:pic>
      <p:sp>
        <p:nvSpPr>
          <p:cNvPr id="9" name="Place_Chapter_Logo">
            <a:extLst>
              <a:ext uri="{FF2B5EF4-FFF2-40B4-BE49-F238E27FC236}">
                <a16:creationId xmlns:a16="http://schemas.microsoft.com/office/drawing/2014/main" id="{18796F85-D52F-AE47-8445-7CFB6744CA00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843452" y="464188"/>
            <a:ext cx="1471748" cy="163083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00" b="0" i="0">
                <a:latin typeface="Montserrat" pitchFamily="2" charset="77"/>
              </a:defRPr>
            </a:lvl1pPr>
          </a:lstStyle>
          <a:p>
            <a:r>
              <a:rPr lang="en-US" dirty="0"/>
              <a:t>Click here </a:t>
            </a:r>
            <a:br>
              <a:rPr lang="en-US" dirty="0"/>
            </a:br>
            <a:r>
              <a:rPr lang="en-US" dirty="0"/>
              <a:t>to insert </a:t>
            </a:r>
            <a:br>
              <a:rPr lang="en-US" dirty="0"/>
            </a:br>
            <a:r>
              <a:rPr lang="en-US" dirty="0"/>
              <a:t>Chapter Logo.</a:t>
            </a:r>
          </a:p>
        </p:txBody>
      </p:sp>
      <p:sp>
        <p:nvSpPr>
          <p:cNvPr id="16" name="Divider_Line">
            <a:extLst>
              <a:ext uri="{FF2B5EF4-FFF2-40B4-BE49-F238E27FC236}">
                <a16:creationId xmlns:a16="http://schemas.microsoft.com/office/drawing/2014/main" id="{D1D43A35-B7C9-434D-A7F8-05E519A11014}"/>
              </a:ext>
            </a:extLst>
          </p:cNvPr>
          <p:cNvSpPr/>
          <p:nvPr userDrawn="1"/>
        </p:nvSpPr>
        <p:spPr>
          <a:xfrm rot="10800000" flipV="1">
            <a:off x="228932" y="4310380"/>
            <a:ext cx="7313949" cy="45720"/>
          </a:xfrm>
          <a:prstGeom prst="rect">
            <a:avLst/>
          </a:prstGeom>
          <a:solidFill>
            <a:srgbClr val="BFC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tlCol="0" anchor="ctr"/>
          <a:lstStyle/>
          <a:p>
            <a:pPr algn="l"/>
            <a:endParaRPr lang="en-US" sz="800" b="0" i="0" dirty="0">
              <a:solidFill>
                <a:srgbClr val="01447D"/>
              </a:solidFill>
              <a:latin typeface="Montserrat" pitchFamily="2" charset="77"/>
            </a:endParaRPr>
          </a:p>
        </p:txBody>
      </p:sp>
      <p:pic>
        <p:nvPicPr>
          <p:cNvPr id="7" name="SCTE_Chapter_Logo">
            <a:extLst>
              <a:ext uri="{FF2B5EF4-FFF2-40B4-BE49-F238E27FC236}">
                <a16:creationId xmlns:a16="http://schemas.microsoft.com/office/drawing/2014/main" id="{9907FF38-A0F7-F14D-B212-271462C3B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7140" y="460501"/>
            <a:ext cx="2125372" cy="393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</p:pic>
      <p:sp>
        <p:nvSpPr>
          <p:cNvPr id="12" name="Text Box">
            <a:extLst>
              <a:ext uri="{FF2B5EF4-FFF2-40B4-BE49-F238E27FC236}">
                <a16:creationId xmlns:a16="http://schemas.microsoft.com/office/drawing/2014/main" id="{9E941B9F-E816-6A48-9793-C2A5852509EE}"/>
              </a:ext>
            </a:extLst>
          </p:cNvPr>
          <p:cNvSpPr>
            <a:spLocks noGrp="1"/>
          </p:cNvSpPr>
          <p:nvPr userDrawn="1">
            <p:ph sz="half" idx="1" hasCustomPrompt="1"/>
          </p:nvPr>
        </p:nvSpPr>
        <p:spPr>
          <a:xfrm>
            <a:off x="487855" y="4572000"/>
            <a:ext cx="4388945" cy="466344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buFontTx/>
              <a:buNone/>
              <a:defRPr sz="1200" b="0" i="0">
                <a:solidFill>
                  <a:srgbClr val="4D4E4D"/>
                </a:solidFill>
                <a:latin typeface="Montserrat" pitchFamily="2" charset="77"/>
              </a:defRPr>
            </a:lvl1pPr>
            <a:lvl2pPr>
              <a:defRPr sz="1200" b="0" i="0">
                <a:solidFill>
                  <a:srgbClr val="4D4E4D"/>
                </a:solidFill>
                <a:latin typeface="Montserrat" pitchFamily="2" charset="77"/>
              </a:defRPr>
            </a:lvl2pPr>
            <a:lvl3pPr>
              <a:defRPr sz="1200" b="0" i="0">
                <a:solidFill>
                  <a:srgbClr val="4D4E4D"/>
                </a:solidFill>
                <a:latin typeface="Montserrat" pitchFamily="2" charset="77"/>
              </a:defRPr>
            </a:lvl3pPr>
            <a:lvl4pPr>
              <a:defRPr sz="1200" b="0" i="0">
                <a:solidFill>
                  <a:srgbClr val="4D4E4D"/>
                </a:solidFill>
                <a:latin typeface="Montserrat" pitchFamily="2" charset="77"/>
              </a:defRPr>
            </a:lvl4pPr>
            <a:lvl5pPr>
              <a:defRPr sz="1200" b="0" i="0" baseline="0">
                <a:solidFill>
                  <a:srgbClr val="4D4E4D"/>
                </a:solidFill>
                <a:latin typeface="Montserrat" pitchFamily="2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Body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Event_Fill">
            <a:extLst>
              <a:ext uri="{FF2B5EF4-FFF2-40B4-BE49-F238E27FC236}">
                <a16:creationId xmlns:a16="http://schemas.microsoft.com/office/drawing/2014/main" id="{139CE0C7-64D3-5F43-A9E2-6DC6CE378D1F}"/>
              </a:ext>
            </a:extLst>
          </p:cNvPr>
          <p:cNvSpPr/>
          <p:nvPr userDrawn="1"/>
        </p:nvSpPr>
        <p:spPr>
          <a:xfrm>
            <a:off x="5196113" y="4572000"/>
            <a:ext cx="2346767" cy="4584700"/>
          </a:xfrm>
          <a:prstGeom prst="rect">
            <a:avLst/>
          </a:prstGeom>
          <a:solidFill>
            <a:srgbClr val="E4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447140" y="1059544"/>
            <a:ext cx="4841552" cy="3048000"/>
          </a:xfrm>
          <a:prstGeom prst="rect">
            <a:avLst/>
          </a:prstGeom>
        </p:spPr>
        <p:txBody>
          <a:bodyPr wrap="square" lIns="0" anchor="ctr" anchorCtr="0">
            <a:normAutofit/>
          </a:bodyPr>
          <a:lstStyle>
            <a:lvl1pPr algn="l">
              <a:lnSpc>
                <a:spcPts val="5000"/>
              </a:lnSpc>
              <a:defRPr sz="5000" b="1" i="0">
                <a:solidFill>
                  <a:srgbClr val="BFCD3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GOES</a:t>
            </a:r>
            <a:br>
              <a:rPr lang="en-US" dirty="0"/>
            </a:br>
            <a:r>
              <a:rPr lang="en-US" dirty="0"/>
              <a:t>HERE…</a:t>
            </a:r>
          </a:p>
        </p:txBody>
      </p:sp>
    </p:spTree>
    <p:extLst>
      <p:ext uri="{BB962C8B-B14F-4D97-AF65-F5344CB8AC3E}">
        <p14:creationId xmlns:p14="http://schemas.microsoft.com/office/powerpoint/2010/main" val="66989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D35CB0-5DFA-95D6-3ED9-14DF16BA5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48" t="6748" r="8132" b="12597"/>
          <a:stretch/>
        </p:blipFill>
        <p:spPr>
          <a:xfrm>
            <a:off x="112142" y="138022"/>
            <a:ext cx="6055745" cy="42849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EA612A0-F7B0-3347-8B4A-EFB0F53034E0}"/>
              </a:ext>
            </a:extLst>
          </p:cNvPr>
          <p:cNvGrpSpPr/>
          <p:nvPr userDrawn="1"/>
        </p:nvGrpSpPr>
        <p:grpSpPr>
          <a:xfrm>
            <a:off x="0" y="0"/>
            <a:ext cx="7772400" cy="10058399"/>
            <a:chOff x="0" y="0"/>
            <a:chExt cx="7772400" cy="10058399"/>
          </a:xfrm>
        </p:grpSpPr>
        <p:sp>
          <p:nvSpPr>
            <p:cNvPr id="20" name="Background_Cover">
              <a:extLst>
                <a:ext uri="{FF2B5EF4-FFF2-40B4-BE49-F238E27FC236}">
                  <a16:creationId xmlns:a16="http://schemas.microsoft.com/office/drawing/2014/main" id="{007D448A-3ACA-8A4C-AC0D-1FF185C149B2}"/>
                </a:ext>
              </a:extLst>
            </p:cNvPr>
            <p:cNvSpPr/>
            <p:nvPr userDrawn="1"/>
          </p:nvSpPr>
          <p:spPr>
            <a:xfrm flipV="1">
              <a:off x="0" y="4343398"/>
              <a:ext cx="7772400" cy="5715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rtlCol="0" anchor="ctr"/>
            <a:lstStyle/>
            <a:p>
              <a:pPr algn="l"/>
              <a:endParaRPr lang="en-US" sz="800" b="0" i="0" dirty="0">
                <a:solidFill>
                  <a:srgbClr val="01447D"/>
                </a:solidFill>
                <a:latin typeface="Montserrat" pitchFamily="2" charset="77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1C27C5-F573-D046-9040-3491AAD8A76C}"/>
                </a:ext>
              </a:extLst>
            </p:cNvPr>
            <p:cNvSpPr/>
            <p:nvPr userDrawn="1"/>
          </p:nvSpPr>
          <p:spPr>
            <a:xfrm>
              <a:off x="0" y="0"/>
              <a:ext cx="228600" cy="4393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62ACD7-60D1-CB42-B485-76BD1D1A4FF7}"/>
                </a:ext>
              </a:extLst>
            </p:cNvPr>
            <p:cNvSpPr/>
            <p:nvPr userDrawn="1"/>
          </p:nvSpPr>
          <p:spPr>
            <a:xfrm>
              <a:off x="7543800" y="0"/>
              <a:ext cx="228600" cy="4393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577FE6-655F-1847-85BC-E29F7BCBD188}"/>
                </a:ext>
              </a:extLst>
            </p:cNvPr>
            <p:cNvSpPr/>
            <p:nvPr userDrawn="1"/>
          </p:nvSpPr>
          <p:spPr>
            <a:xfrm rot="5400000">
              <a:off x="3771900" y="-3771900"/>
              <a:ext cx="228600" cy="777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">
            <a:extLst>
              <a:ext uri="{FF2B5EF4-FFF2-40B4-BE49-F238E27FC236}">
                <a16:creationId xmlns:a16="http://schemas.microsoft.com/office/drawing/2014/main" id="{938952DB-12E2-1446-B234-A081A2FC22D6}"/>
              </a:ext>
            </a:extLst>
          </p:cNvPr>
          <p:cNvSpPr/>
          <p:nvPr userDrawn="1"/>
        </p:nvSpPr>
        <p:spPr>
          <a:xfrm>
            <a:off x="228932" y="9384422"/>
            <a:ext cx="7313949" cy="446648"/>
          </a:xfrm>
          <a:prstGeom prst="rect">
            <a:avLst/>
          </a:prstGeom>
          <a:solidFill>
            <a:srgbClr val="BFC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tlCol="0" anchor="ctr"/>
          <a:lstStyle/>
          <a:p>
            <a:pPr algn="l"/>
            <a:r>
              <a:rPr lang="en-US" sz="800" b="0" i="0" dirty="0">
                <a:solidFill>
                  <a:srgbClr val="01447D"/>
                </a:solidFill>
                <a:latin typeface="Montserrat" pitchFamily="2" charset="77"/>
              </a:rPr>
              <a:t>© 2023 Society of Cable Telecommunications Engineers, Inc. a subsidiary of </a:t>
            </a:r>
            <a:r>
              <a:rPr lang="en-US" sz="800" b="0" i="0" dirty="0" err="1">
                <a:solidFill>
                  <a:srgbClr val="01447D"/>
                </a:solidFill>
                <a:latin typeface="Montserrat" pitchFamily="2" charset="77"/>
              </a:rPr>
              <a:t>CableLabs</a:t>
            </a:r>
            <a:r>
              <a:rPr lang="en-US" sz="800" b="0" i="0" dirty="0">
                <a:solidFill>
                  <a:srgbClr val="01447D"/>
                </a:solidFill>
                <a:latin typeface="Montserrat" pitchFamily="2" charset="77"/>
              </a:rPr>
              <a:t>. </a:t>
            </a:r>
          </a:p>
        </p:txBody>
      </p:sp>
      <p:pic>
        <p:nvPicPr>
          <p:cNvPr id="13" name="Slant">
            <a:extLst>
              <a:ext uri="{FF2B5EF4-FFF2-40B4-BE49-F238E27FC236}">
                <a16:creationId xmlns:a16="http://schemas.microsoft.com/office/drawing/2014/main" id="{60F82549-100A-0B4B-8D02-748B721CD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0685"/>
          <a:stretch/>
        </p:blipFill>
        <p:spPr>
          <a:xfrm>
            <a:off x="5029617" y="0"/>
            <a:ext cx="2742783" cy="4356100"/>
          </a:xfrm>
          <a:prstGeom prst="rect">
            <a:avLst/>
          </a:prstGeom>
          <a:effectLst/>
        </p:spPr>
      </p:pic>
      <p:sp>
        <p:nvSpPr>
          <p:cNvPr id="9" name="Place_Chapter_Logo">
            <a:extLst>
              <a:ext uri="{FF2B5EF4-FFF2-40B4-BE49-F238E27FC236}">
                <a16:creationId xmlns:a16="http://schemas.microsoft.com/office/drawing/2014/main" id="{18796F85-D52F-AE47-8445-7CFB6744CA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43452" y="464188"/>
            <a:ext cx="1471748" cy="163083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00" b="0" i="0">
                <a:latin typeface="Montserrat" pitchFamily="2" charset="77"/>
              </a:defRPr>
            </a:lvl1pPr>
          </a:lstStyle>
          <a:p>
            <a:r>
              <a:rPr lang="en-US" dirty="0"/>
              <a:t>Click here </a:t>
            </a:r>
            <a:br>
              <a:rPr lang="en-US" dirty="0"/>
            </a:br>
            <a:r>
              <a:rPr lang="en-US" dirty="0"/>
              <a:t>to insert </a:t>
            </a:r>
            <a:br>
              <a:rPr lang="en-US" dirty="0"/>
            </a:br>
            <a:r>
              <a:rPr lang="en-US" dirty="0"/>
              <a:t>Chapter Logo.</a:t>
            </a:r>
          </a:p>
        </p:txBody>
      </p:sp>
      <p:sp>
        <p:nvSpPr>
          <p:cNvPr id="16" name="Divider_Line">
            <a:extLst>
              <a:ext uri="{FF2B5EF4-FFF2-40B4-BE49-F238E27FC236}">
                <a16:creationId xmlns:a16="http://schemas.microsoft.com/office/drawing/2014/main" id="{D1D43A35-B7C9-434D-A7F8-05E519A11014}"/>
              </a:ext>
            </a:extLst>
          </p:cNvPr>
          <p:cNvSpPr/>
          <p:nvPr userDrawn="1"/>
        </p:nvSpPr>
        <p:spPr>
          <a:xfrm rot="10800000" flipV="1">
            <a:off x="228932" y="4310380"/>
            <a:ext cx="7313949" cy="45720"/>
          </a:xfrm>
          <a:prstGeom prst="rect">
            <a:avLst/>
          </a:prstGeom>
          <a:solidFill>
            <a:srgbClr val="BFC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tlCol="0" anchor="ctr"/>
          <a:lstStyle/>
          <a:p>
            <a:pPr algn="l"/>
            <a:endParaRPr lang="en-US" sz="800" b="0" i="0" dirty="0">
              <a:solidFill>
                <a:srgbClr val="01447D"/>
              </a:solidFill>
              <a:latin typeface="Montserrat" pitchFamily="2" charset="77"/>
            </a:endParaRPr>
          </a:p>
        </p:txBody>
      </p:sp>
      <p:pic>
        <p:nvPicPr>
          <p:cNvPr id="7" name="SCTE_Chapter_Logo">
            <a:extLst>
              <a:ext uri="{FF2B5EF4-FFF2-40B4-BE49-F238E27FC236}">
                <a16:creationId xmlns:a16="http://schemas.microsoft.com/office/drawing/2014/main" id="{9907FF38-A0F7-F14D-B212-271462C3B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7140" y="460501"/>
            <a:ext cx="2125372" cy="393384"/>
          </a:xfrm>
          <a:prstGeom prst="rect">
            <a:avLst/>
          </a:prstGeom>
          <a:effectLst/>
        </p:spPr>
      </p:pic>
      <p:sp>
        <p:nvSpPr>
          <p:cNvPr id="12" name="Text Box">
            <a:extLst>
              <a:ext uri="{FF2B5EF4-FFF2-40B4-BE49-F238E27FC236}">
                <a16:creationId xmlns:a16="http://schemas.microsoft.com/office/drawing/2014/main" id="{9E941B9F-E816-6A48-9793-C2A5852509E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7855" y="4572000"/>
            <a:ext cx="4388945" cy="466344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buFontTx/>
              <a:buNone/>
              <a:defRPr sz="1200" b="0" i="0">
                <a:solidFill>
                  <a:srgbClr val="4D4E4D"/>
                </a:solidFill>
                <a:latin typeface="Montserrat" pitchFamily="2" charset="77"/>
              </a:defRPr>
            </a:lvl1pPr>
            <a:lvl2pPr>
              <a:defRPr sz="1200" b="0" i="0">
                <a:solidFill>
                  <a:srgbClr val="4D4E4D"/>
                </a:solidFill>
                <a:latin typeface="Montserrat" pitchFamily="2" charset="77"/>
              </a:defRPr>
            </a:lvl2pPr>
            <a:lvl3pPr>
              <a:defRPr sz="1200" b="0" i="0">
                <a:solidFill>
                  <a:srgbClr val="4D4E4D"/>
                </a:solidFill>
                <a:latin typeface="Montserrat" pitchFamily="2" charset="77"/>
              </a:defRPr>
            </a:lvl3pPr>
            <a:lvl4pPr>
              <a:defRPr sz="1200" b="0" i="0">
                <a:solidFill>
                  <a:srgbClr val="4D4E4D"/>
                </a:solidFill>
                <a:latin typeface="Montserrat" pitchFamily="2" charset="77"/>
              </a:defRPr>
            </a:lvl4pPr>
            <a:lvl5pPr>
              <a:defRPr sz="1200" b="0" i="0" baseline="0">
                <a:solidFill>
                  <a:srgbClr val="4D4E4D"/>
                </a:solidFill>
                <a:latin typeface="Montserrat" pitchFamily="2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Body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Event_Fill">
            <a:extLst>
              <a:ext uri="{FF2B5EF4-FFF2-40B4-BE49-F238E27FC236}">
                <a16:creationId xmlns:a16="http://schemas.microsoft.com/office/drawing/2014/main" id="{139CE0C7-64D3-5F43-A9E2-6DC6CE378D1F}"/>
              </a:ext>
            </a:extLst>
          </p:cNvPr>
          <p:cNvSpPr/>
          <p:nvPr userDrawn="1"/>
        </p:nvSpPr>
        <p:spPr>
          <a:xfrm>
            <a:off x="5196113" y="4572000"/>
            <a:ext cx="2346767" cy="4584700"/>
          </a:xfrm>
          <a:prstGeom prst="rect">
            <a:avLst/>
          </a:prstGeom>
          <a:solidFill>
            <a:srgbClr val="E4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447140" y="1059544"/>
            <a:ext cx="4841552" cy="3048000"/>
          </a:xfrm>
          <a:prstGeom prst="rect">
            <a:avLst/>
          </a:prstGeom>
        </p:spPr>
        <p:txBody>
          <a:bodyPr wrap="square" lIns="0" anchor="ctr" anchorCtr="0">
            <a:normAutofit/>
          </a:bodyPr>
          <a:lstStyle>
            <a:lvl1pPr algn="l">
              <a:lnSpc>
                <a:spcPts val="5000"/>
              </a:lnSpc>
              <a:defRPr sz="5000" b="1" i="0">
                <a:solidFill>
                  <a:srgbClr val="BFCD3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GOES</a:t>
            </a:r>
            <a:br>
              <a:rPr lang="en-US" dirty="0"/>
            </a:br>
            <a:r>
              <a:rPr lang="en-US" dirty="0"/>
              <a:t>HERE…</a:t>
            </a:r>
          </a:p>
        </p:txBody>
      </p:sp>
    </p:spTree>
    <p:extLst>
      <p:ext uri="{BB962C8B-B14F-4D97-AF65-F5344CB8AC3E}">
        <p14:creationId xmlns:p14="http://schemas.microsoft.com/office/powerpoint/2010/main" val="4891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35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ampleaddres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3F806150-A3EF-574C-9C0E-579519B59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140" y="2502110"/>
            <a:ext cx="4841552" cy="1613726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n-US" sz="4200" dirty="0"/>
              <a:t>ENGAGE, NETWORK AND LEARN LOCALLY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24E588-C826-2FBB-B143-907055EA8E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87855" y="8466955"/>
            <a:ext cx="685800" cy="685800"/>
          </a:xfrm>
          <a:prstGeom prst="rect">
            <a:avLst/>
          </a:prstGeom>
        </p:spPr>
      </p:pic>
      <p:sp>
        <p:nvSpPr>
          <p:cNvPr id="11" name="Content Placeholder 41">
            <a:extLst>
              <a:ext uri="{FF2B5EF4-FFF2-40B4-BE49-F238E27FC236}">
                <a16:creationId xmlns:a16="http://schemas.microsoft.com/office/drawing/2014/main" id="{15606CBC-C106-E8CA-6F2B-B7ED64C45967}"/>
              </a:ext>
            </a:extLst>
          </p:cNvPr>
          <p:cNvSpPr txBox="1">
            <a:spLocks/>
          </p:cNvSpPr>
          <p:nvPr/>
        </p:nvSpPr>
        <p:spPr>
          <a:xfrm>
            <a:off x="487855" y="4572000"/>
            <a:ext cx="4388945" cy="3894955"/>
          </a:xfrm>
          <a:prstGeom prst="rect">
            <a:avLst/>
          </a:prstGeom>
        </p:spPr>
        <p:txBody>
          <a:bodyPr lIns="0" tIns="0" rIns="0" bIns="0" numCol="1"/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Tx/>
              <a:buNone/>
              <a:defRPr sz="1200" b="0" i="0" kern="120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 baseline="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0"/>
              </a:lnSpc>
            </a:pPr>
            <a:r>
              <a:rPr lang="en-US" sz="1400" dirty="0"/>
              <a:t>SCTE is the industry’s trusted leader in professional development, certifications, and standards for those in engineering, field and network operations, construction, and more. </a:t>
            </a:r>
          </a:p>
          <a:p>
            <a:pPr>
              <a:lnSpc>
                <a:spcPts val="1680"/>
              </a:lnSpc>
            </a:pPr>
            <a:r>
              <a:rPr lang="en-US" sz="1000" dirty="0">
                <a:latin typeface="Montserrat Medium" pitchFamily="2" charset="77"/>
              </a:rPr>
              <a:t>Join SCTE and our chapter for access to:</a:t>
            </a:r>
          </a:p>
          <a:p>
            <a:pPr marL="137160" indent="-137160">
              <a:lnSpc>
                <a:spcPts val="134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1447D"/>
                </a:solidFill>
                <a:latin typeface="Montserrat Medium" pitchFamily="2" charset="77"/>
              </a:rPr>
              <a:t>Hands-on learning experiences </a:t>
            </a:r>
            <a:r>
              <a:rPr lang="en-US" sz="1000" dirty="0"/>
              <a:t>and professional development opportunities to expand your knowledge – and career and earning potential. And there’s an entire catalog of online learning at your fingertips.</a:t>
            </a:r>
          </a:p>
          <a:p>
            <a:pPr marL="137160" indent="-137160">
              <a:lnSpc>
                <a:spcPts val="134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1447D"/>
                </a:solidFill>
                <a:latin typeface="Montserrat Medium" pitchFamily="2" charset="77"/>
              </a:rPr>
              <a:t>Networking with industry leaders </a:t>
            </a:r>
            <a:r>
              <a:rPr lang="en-US" sz="1000" dirty="0"/>
              <a:t>which can help you make your next move.</a:t>
            </a:r>
          </a:p>
          <a:p>
            <a:pPr marL="137160" indent="-137160">
              <a:lnSpc>
                <a:spcPts val="134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1447D"/>
                </a:solidFill>
                <a:latin typeface="Montserrat Medium" pitchFamily="2" charset="77"/>
              </a:rPr>
              <a:t>SCTE certification preparation and testing </a:t>
            </a:r>
            <a:r>
              <a:rPr lang="en-US" sz="1000" dirty="0"/>
              <a:t>to show you’re the best of the best in the field.</a:t>
            </a:r>
          </a:p>
          <a:p>
            <a:pPr marL="137160" indent="-137160">
              <a:lnSpc>
                <a:spcPts val="134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1447D"/>
                </a:solidFill>
                <a:latin typeface="Montserrat Medium" pitchFamily="2" charset="77"/>
              </a:rPr>
              <a:t>Developing leadership skills </a:t>
            </a:r>
            <a:r>
              <a:rPr lang="en-US" sz="1000" dirty="0"/>
              <a:t>by volunteering for our chapter. Share your expertise and make a difference while honing your skillset.</a:t>
            </a:r>
          </a:p>
          <a:p>
            <a:pPr>
              <a:lnSpc>
                <a:spcPts val="1340"/>
              </a:lnSpc>
            </a:pPr>
            <a:r>
              <a:rPr lang="en-US" sz="1000" dirty="0"/>
              <a:t>Join the network of more than 15,000 industry professionals and </a:t>
            </a:r>
            <a:br>
              <a:rPr lang="en-US" sz="1000" dirty="0"/>
            </a:br>
            <a:r>
              <a:rPr lang="en-US" sz="1000" dirty="0"/>
              <a:t>sign up for SCTE membership today. Your membership dues may </a:t>
            </a:r>
            <a:br>
              <a:rPr lang="en-US" sz="1000" dirty="0"/>
            </a:br>
            <a:r>
              <a:rPr lang="en-US" sz="1000" dirty="0"/>
              <a:t>be covered by your employer – just ask! </a:t>
            </a:r>
          </a:p>
          <a:p>
            <a:pPr marL="896112">
              <a:lnSpc>
                <a:spcPts val="1340"/>
              </a:lnSpc>
              <a:spcBef>
                <a:spcPts val="1450"/>
              </a:spcBef>
            </a:pPr>
            <a:r>
              <a:rPr lang="en-US" sz="1000" dirty="0">
                <a:solidFill>
                  <a:srgbClr val="01447D"/>
                </a:solidFill>
              </a:rPr>
              <a:t>To join, scan the QR code and enter your info, </a:t>
            </a:r>
            <a:br>
              <a:rPr lang="en-US" sz="1000" dirty="0">
                <a:solidFill>
                  <a:srgbClr val="01447D"/>
                </a:solidFill>
              </a:rPr>
            </a:br>
            <a:r>
              <a:rPr lang="en-US" sz="1000" dirty="0">
                <a:solidFill>
                  <a:srgbClr val="01447D"/>
                </a:solidFill>
              </a:rPr>
              <a:t>including your company email. Be sure to select </a:t>
            </a:r>
            <a:br>
              <a:rPr lang="en-US" sz="1000" dirty="0">
                <a:solidFill>
                  <a:srgbClr val="01447D"/>
                </a:solidFill>
              </a:rPr>
            </a:br>
            <a:r>
              <a:rPr lang="en-US" sz="1000" dirty="0">
                <a:solidFill>
                  <a:srgbClr val="01447D"/>
                </a:solidFill>
              </a:rPr>
              <a:t>________ Chapter on the My Chapter tab.</a:t>
            </a:r>
            <a:endParaRPr lang="en-U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C880E1-FB07-E16C-B05D-FADBE5274153}"/>
              </a:ext>
            </a:extLst>
          </p:cNvPr>
          <p:cNvSpPr/>
          <p:nvPr/>
        </p:nvSpPr>
        <p:spPr>
          <a:xfrm>
            <a:off x="5393532" y="4752073"/>
            <a:ext cx="1968163" cy="42214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>
              <a:lnSpc>
                <a:spcPts val="1500"/>
              </a:lnSpc>
              <a:spcAft>
                <a:spcPts val="100"/>
              </a:spcAft>
            </a:pPr>
            <a:r>
              <a:rPr lang="en-US" sz="1100" b="1" dirty="0">
                <a:solidFill>
                  <a:srgbClr val="01447D"/>
                </a:solidFill>
                <a:latin typeface="Montserrat" pitchFamily="2" charset="77"/>
              </a:rPr>
              <a:t>REGISTER FOR OUR NEXT CHAPTER EVENT</a:t>
            </a:r>
          </a:p>
          <a:p>
            <a:pPr lvl="0">
              <a:lnSpc>
                <a:spcPts val="1500"/>
              </a:lnSpc>
              <a:spcAft>
                <a:spcPts val="100"/>
              </a:spcAft>
            </a:pPr>
            <a:endParaRPr lang="en-US" sz="1100" dirty="0">
              <a:solidFill>
                <a:srgbClr val="01447D"/>
              </a:solidFill>
              <a:latin typeface="Montserrat" pitchFamily="2" charset="77"/>
            </a:endParaRPr>
          </a:p>
          <a:p>
            <a:pPr lvl="0">
              <a:lnSpc>
                <a:spcPts val="1500"/>
              </a:lnSpc>
              <a:spcAft>
                <a:spcPts val="100"/>
              </a:spcAft>
            </a:pPr>
            <a:r>
              <a:rPr lang="en-US" sz="1100" b="1" dirty="0">
                <a:solidFill>
                  <a:srgbClr val="01447D"/>
                </a:solidFill>
                <a:latin typeface="Montserrat" pitchFamily="2" charset="77"/>
              </a:rPr>
              <a:t>Date</a:t>
            </a:r>
          </a:p>
          <a:p>
            <a:pPr lvl="0">
              <a:lnSpc>
                <a:spcPts val="1500"/>
              </a:lnSpc>
              <a:spcAft>
                <a:spcPts val="100"/>
              </a:spcAft>
            </a:pPr>
            <a:r>
              <a:rPr lang="en-US" sz="1100" dirty="0">
                <a:solidFill>
                  <a:srgbClr val="01447D"/>
                </a:solidFill>
                <a:latin typeface="Montserrat" pitchFamily="2" charset="77"/>
              </a:rPr>
              <a:t>Month 00, 0000</a:t>
            </a:r>
          </a:p>
          <a:p>
            <a:pPr lvl="0">
              <a:lnSpc>
                <a:spcPts val="1500"/>
              </a:lnSpc>
              <a:spcAft>
                <a:spcPts val="100"/>
              </a:spcAft>
            </a:pPr>
            <a:endParaRPr lang="en-US" sz="1100" dirty="0">
              <a:solidFill>
                <a:srgbClr val="01447D"/>
              </a:solidFill>
              <a:latin typeface="Montserrat" pitchFamily="2" charset="77"/>
            </a:endParaRPr>
          </a:p>
          <a:p>
            <a:pPr lvl="0">
              <a:lnSpc>
                <a:spcPts val="1500"/>
              </a:lnSpc>
              <a:spcAft>
                <a:spcPts val="100"/>
              </a:spcAft>
            </a:pPr>
            <a:r>
              <a:rPr lang="en-US" sz="1100" b="1" dirty="0">
                <a:solidFill>
                  <a:srgbClr val="01447D"/>
                </a:solidFill>
                <a:latin typeface="Montserrat" pitchFamily="2" charset="77"/>
              </a:rPr>
              <a:t>Time</a:t>
            </a:r>
          </a:p>
          <a:p>
            <a:pPr lvl="0">
              <a:lnSpc>
                <a:spcPts val="1500"/>
              </a:lnSpc>
              <a:spcAft>
                <a:spcPts val="100"/>
              </a:spcAft>
            </a:pPr>
            <a:r>
              <a:rPr lang="en-US" sz="1100" dirty="0">
                <a:solidFill>
                  <a:srgbClr val="01447D"/>
                </a:solidFill>
                <a:latin typeface="Montserrat" pitchFamily="2" charset="77"/>
              </a:rPr>
              <a:t>00:00 P.M. – 00:00 P.M. </a:t>
            </a:r>
          </a:p>
          <a:p>
            <a:pPr lvl="0">
              <a:lnSpc>
                <a:spcPts val="1500"/>
              </a:lnSpc>
              <a:spcAft>
                <a:spcPts val="100"/>
              </a:spcAft>
            </a:pPr>
            <a:endParaRPr lang="en-US" sz="1100" dirty="0">
              <a:solidFill>
                <a:srgbClr val="01447D"/>
              </a:solidFill>
              <a:latin typeface="Montserrat" pitchFamily="2" charset="77"/>
            </a:endParaRPr>
          </a:p>
          <a:p>
            <a:pPr lvl="0">
              <a:lnSpc>
                <a:spcPts val="1500"/>
              </a:lnSpc>
              <a:spcAft>
                <a:spcPts val="100"/>
              </a:spcAft>
            </a:pPr>
            <a:r>
              <a:rPr lang="en-US" sz="1100" b="1" dirty="0">
                <a:solidFill>
                  <a:srgbClr val="01447D"/>
                </a:solidFill>
                <a:latin typeface="Montserrat" pitchFamily="2" charset="77"/>
              </a:rPr>
              <a:t>Location</a:t>
            </a:r>
          </a:p>
          <a:p>
            <a:pPr lvl="0">
              <a:lnSpc>
                <a:spcPts val="1500"/>
              </a:lnSpc>
              <a:spcAft>
                <a:spcPts val="100"/>
              </a:spcAft>
            </a:pPr>
            <a:r>
              <a:rPr lang="en-US" sz="1100" dirty="0">
                <a:solidFill>
                  <a:srgbClr val="01447D"/>
                </a:solidFill>
                <a:latin typeface="Montserrat" pitchFamily="2" charset="77"/>
              </a:rPr>
              <a:t>City, State</a:t>
            </a:r>
          </a:p>
          <a:p>
            <a:pPr lvl="0">
              <a:lnSpc>
                <a:spcPts val="1500"/>
              </a:lnSpc>
              <a:spcAft>
                <a:spcPts val="100"/>
              </a:spcAft>
            </a:pPr>
            <a:endParaRPr lang="en-US" sz="1100" dirty="0">
              <a:solidFill>
                <a:srgbClr val="01447D"/>
              </a:solidFill>
              <a:latin typeface="Montserrat" pitchFamily="2" charset="77"/>
            </a:endParaRPr>
          </a:p>
          <a:p>
            <a:pPr lvl="0">
              <a:lnSpc>
                <a:spcPts val="1500"/>
              </a:lnSpc>
              <a:spcAft>
                <a:spcPts val="100"/>
              </a:spcAft>
            </a:pPr>
            <a:r>
              <a:rPr lang="en-US" sz="1100" b="1" dirty="0">
                <a:solidFill>
                  <a:srgbClr val="01447D"/>
                </a:solidFill>
                <a:latin typeface="Montserrat" pitchFamily="2" charset="77"/>
              </a:rPr>
              <a:t>Cost</a:t>
            </a:r>
          </a:p>
          <a:p>
            <a:pPr lvl="0">
              <a:lnSpc>
                <a:spcPts val="1500"/>
              </a:lnSpc>
              <a:spcAft>
                <a:spcPts val="100"/>
              </a:spcAft>
            </a:pPr>
            <a:r>
              <a:rPr lang="en-US" sz="1100" dirty="0">
                <a:solidFill>
                  <a:srgbClr val="01447D"/>
                </a:solidFill>
                <a:latin typeface="Montserrat" pitchFamily="2" charset="77"/>
              </a:rPr>
              <a:t>$00</a:t>
            </a:r>
          </a:p>
          <a:p>
            <a:pPr lvl="0">
              <a:lnSpc>
                <a:spcPts val="1500"/>
              </a:lnSpc>
              <a:spcAft>
                <a:spcPts val="100"/>
              </a:spcAft>
            </a:pPr>
            <a:endParaRPr lang="en-US" sz="1100" dirty="0">
              <a:solidFill>
                <a:srgbClr val="01447D"/>
              </a:solidFill>
              <a:latin typeface="Montserrat" pitchFamily="2" charset="77"/>
            </a:endParaRPr>
          </a:p>
          <a:p>
            <a:pPr lvl="0">
              <a:lnSpc>
                <a:spcPts val="1500"/>
              </a:lnSpc>
              <a:spcAft>
                <a:spcPts val="100"/>
              </a:spcAft>
            </a:pPr>
            <a:r>
              <a:rPr lang="en-US" sz="1100" b="1" dirty="0">
                <a:solidFill>
                  <a:srgbClr val="01447D"/>
                </a:solidFill>
                <a:latin typeface="Montserrat" pitchFamily="2" charset="77"/>
              </a:rPr>
              <a:t>RSVP</a:t>
            </a:r>
          </a:p>
          <a:p>
            <a:pPr lvl="0">
              <a:lnSpc>
                <a:spcPts val="1500"/>
              </a:lnSpc>
              <a:spcAft>
                <a:spcPts val="100"/>
              </a:spcAft>
            </a:pPr>
            <a:r>
              <a:rPr lang="en-US" sz="1100" dirty="0">
                <a:solidFill>
                  <a:srgbClr val="01447D"/>
                </a:solidFill>
                <a:latin typeface="Montserrat" pitchFamily="2" charset="77"/>
                <a:hlinkClick r:id="rId4"/>
              </a:rPr>
              <a:t>www.sampleaddress.com</a:t>
            </a:r>
            <a:endParaRPr lang="en-US" sz="1100" dirty="0">
              <a:solidFill>
                <a:srgbClr val="01447D"/>
              </a:solidFill>
              <a:latin typeface="Montserrat" pitchFamily="2" charset="77"/>
            </a:endParaRPr>
          </a:p>
          <a:p>
            <a:pPr lvl="0">
              <a:lnSpc>
                <a:spcPts val="1500"/>
              </a:lnSpc>
              <a:spcAft>
                <a:spcPts val="100"/>
              </a:spcAft>
            </a:pPr>
            <a:endParaRPr lang="en-US" sz="1100" dirty="0">
              <a:solidFill>
                <a:srgbClr val="01447D"/>
              </a:solidFill>
              <a:latin typeface="Montserrat" pitchFamily="2" charset="77"/>
            </a:endParaRPr>
          </a:p>
          <a:p>
            <a:pPr lvl="0">
              <a:lnSpc>
                <a:spcPts val="1500"/>
              </a:lnSpc>
              <a:spcAft>
                <a:spcPts val="100"/>
              </a:spcAft>
            </a:pPr>
            <a:r>
              <a:rPr lang="en-US" sz="1100" b="1" dirty="0">
                <a:solidFill>
                  <a:srgbClr val="01447D"/>
                </a:solidFill>
                <a:latin typeface="Montserrat" pitchFamily="2" charset="77"/>
              </a:rPr>
              <a:t>Contact</a:t>
            </a:r>
            <a:br>
              <a:rPr lang="en-US" sz="1100" dirty="0">
                <a:solidFill>
                  <a:srgbClr val="01447D"/>
                </a:solidFill>
                <a:latin typeface="Montserrat" pitchFamily="2" charset="77"/>
              </a:rPr>
            </a:br>
            <a:r>
              <a:rPr lang="en-US" sz="1100" dirty="0">
                <a:solidFill>
                  <a:srgbClr val="01447D"/>
                </a:solidFill>
                <a:latin typeface="Montserrat" pitchFamily="2" charset="77"/>
              </a:rPr>
              <a:t>000.000.0000</a:t>
            </a:r>
            <a:br>
              <a:rPr lang="en-US" sz="1100" dirty="0">
                <a:solidFill>
                  <a:srgbClr val="01447D"/>
                </a:solidFill>
                <a:latin typeface="Montserrat" pitchFamily="2" charset="77"/>
              </a:rPr>
            </a:br>
            <a:r>
              <a:rPr lang="en-US" sz="1100" dirty="0" err="1">
                <a:solidFill>
                  <a:srgbClr val="01447D"/>
                </a:solidFill>
                <a:latin typeface="Montserrat" pitchFamily="2" charset="77"/>
              </a:rPr>
              <a:t>Email@address.com</a:t>
            </a:r>
            <a:endParaRPr lang="en-US" sz="1100" dirty="0">
              <a:solidFill>
                <a:srgbClr val="01447D"/>
              </a:solidFill>
              <a:latin typeface="Montserrat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7B0D09-873C-E34A-2D7E-CA16E3D93B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106140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234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 Medium</vt:lpstr>
      <vt:lpstr>Arial</vt:lpstr>
      <vt:lpstr>Calibri</vt:lpstr>
      <vt:lpstr>Montserrat</vt:lpstr>
      <vt:lpstr>Office Theme</vt:lpstr>
      <vt:lpstr>ENGAGE, NETWORK AND LEARN LOCALLY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</dc:creator>
  <cp:lastModifiedBy>Jessica Brill</cp:lastModifiedBy>
  <cp:revision>67</cp:revision>
  <dcterms:created xsi:type="dcterms:W3CDTF">2021-04-11T18:38:46Z</dcterms:created>
  <dcterms:modified xsi:type="dcterms:W3CDTF">2023-03-17T14:08:16Z</dcterms:modified>
</cp:coreProperties>
</file>